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4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f29ae807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f29ae807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f29ae807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f29ae807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f29ae807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3f29ae807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f29ae807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f29ae807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f29ae807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f29ae807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f29ae807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3f29ae807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f29ae807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3f29ae807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f29ae807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3f29ae807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f29ae807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3f29ae807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f29ae807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f29ae807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f29ae807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f29ae807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f29ae807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f29ae807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f29ae807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f29ae807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f29ae807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f29ae807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f29ae807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3f29ae807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f29ae807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f29ae807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303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f29ae807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f29ae807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1e1ac251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41e1ac251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1e1ac25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1e1ac25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e1ac25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41e1ac25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f29ae807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f29ae807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f29ae807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3f29ae807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59575" y="392704"/>
            <a:ext cx="10539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chemeClr val="bg1"/>
                </a:solidFill>
              </a:rPr>
              <a:t>Power BI </a:t>
            </a:r>
            <a:r>
              <a:rPr lang="pt-BR" sz="5400" b="1" dirty="0" err="1">
                <a:solidFill>
                  <a:schemeClr val="bg1"/>
                </a:solidFill>
              </a:rPr>
              <a:t>vs</a:t>
            </a:r>
            <a:r>
              <a:rPr lang="pt-BR" sz="5400" b="1" dirty="0">
                <a:solidFill>
                  <a:schemeClr val="bg1"/>
                </a:solidFill>
              </a:rPr>
              <a:t> </a:t>
            </a:r>
            <a:r>
              <a:rPr lang="pt-BR" sz="5400" b="1" dirty="0" err="1">
                <a:solidFill>
                  <a:schemeClr val="bg1"/>
                </a:solidFill>
              </a:rPr>
              <a:t>Reporting</a:t>
            </a:r>
            <a:r>
              <a:rPr lang="pt-BR" sz="5400" b="1" dirty="0">
                <a:solidFill>
                  <a:schemeClr val="bg1"/>
                </a:solidFill>
              </a:rPr>
              <a:t> Services: Quem é melhor?</a:t>
            </a:r>
            <a:endParaRPr sz="5400" b="0" i="0" u="none" strike="noStrike" cap="none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524000" y="5546126"/>
            <a:ext cx="9144000" cy="11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lang="pt-BR" sz="3330" b="0" i="0" u="none" strike="noStrike" cap="none" dirty="0">
                <a:solidFill>
                  <a:schemeClr val="bg1"/>
                </a:solidFill>
                <a:sym typeface="Calibri"/>
              </a:rPr>
              <a:t>Dirceu Resende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Microsoft Data Platform </a:t>
            </a:r>
            <a:r>
              <a:rPr lang="pt-BR" sz="1850" dirty="0">
                <a:solidFill>
                  <a:schemeClr val="bg1"/>
                </a:solidFill>
              </a:rPr>
              <a:t>MVP</a:t>
            </a:r>
            <a:r>
              <a:rPr lang="pt-BR" sz="185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| MCSE Data Management &amp; </a:t>
            </a:r>
            <a:r>
              <a:rPr lang="pt-BR" sz="185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8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 dirty="0">
                <a:solidFill>
                  <a:schemeClr val="bg1"/>
                </a:solidFill>
                <a:sym typeface="Calibri"/>
              </a:rPr>
              <a:t>https://www.dirceuresende.com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Interface</a:t>
            </a:r>
            <a:endParaRPr sz="2400"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000" y="2022725"/>
            <a:ext cx="8693398" cy="46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Interface</a:t>
            </a:r>
            <a:endParaRPr sz="24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488" y="2036600"/>
            <a:ext cx="8717020" cy="46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Fontes de dados</a:t>
            </a:r>
            <a:endParaRPr sz="2400"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25" y="1918675"/>
            <a:ext cx="4321835" cy="469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010" y="1918825"/>
            <a:ext cx="6363304" cy="46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Tipos de gráficos</a:t>
            </a:r>
            <a:endParaRPr sz="2400"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350" y="2008875"/>
            <a:ext cx="3723013" cy="469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25" y="2039425"/>
            <a:ext cx="2549250" cy="24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FBAB124-123E-41EA-B330-B1F387E18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  <p:pic>
        <p:nvPicPr>
          <p:cNvPr id="219" name="Google Shape;21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275" y="2008875"/>
            <a:ext cx="4405776" cy="352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Tabelas</a:t>
            </a:r>
            <a:endParaRPr sz="2400"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025" y="2521500"/>
            <a:ext cx="7897100" cy="27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8BBEAE0-39D1-4897-A5DD-9F4E11625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Tabelas</a:t>
            </a:r>
            <a:endParaRPr sz="2400"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699" y="2784725"/>
            <a:ext cx="5235625" cy="232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15F0F7-E9D2-4D45-B396-E33A773B5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  <p:pic>
        <p:nvPicPr>
          <p:cNvPr id="233" name="Google Shape;23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800" y="2241475"/>
            <a:ext cx="6115774" cy="35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Portal de Acesso aos Relatórios</a:t>
            </a:r>
            <a:endParaRPr sz="2400"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963" y="2008875"/>
            <a:ext cx="10017233" cy="46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Portal de Acesso aos Relatórios</a:t>
            </a:r>
            <a:endParaRPr sz="24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625" y="1918675"/>
            <a:ext cx="8277878" cy="46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Visualização no celular</a:t>
            </a:r>
            <a:endParaRPr sz="240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50" y="1918675"/>
            <a:ext cx="384810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850" y="2147400"/>
            <a:ext cx="394335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2325" y="2052900"/>
            <a:ext cx="3597001" cy="308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C18C07-8003-4FE4-A4A5-C5A4C9511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DIFERENÇAS NO DETALHE</a:t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415625" y="1316175"/>
            <a:ext cx="114855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Visualização no celular</a:t>
            </a:r>
            <a:endParaRPr sz="2400"/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500" y="2147425"/>
            <a:ext cx="199072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180" y="1974100"/>
            <a:ext cx="2646043" cy="469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B4B7D4D-371E-4070-AECE-4E6491690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  <p:pic>
        <p:nvPicPr>
          <p:cNvPr id="265" name="Google Shape;26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9625" y="2064300"/>
            <a:ext cx="312575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7072231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 b="0" i="0" u="none" strike="noStrike" cap="none">
                <a:solidFill>
                  <a:srgbClr val="1567B8"/>
                </a:solidFill>
                <a:latin typeface="Calibri"/>
                <a:ea typeface="Calibri"/>
                <a:cs typeface="Calibri"/>
                <a:sym typeface="Calibri"/>
              </a:rPr>
              <a:t>SELECT @@VERSION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352578" y="1182800"/>
            <a:ext cx="11566566" cy="3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Paixão por programação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Formação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Experiência profissional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Server ES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Certificações</a:t>
            </a:r>
            <a:endParaRPr sz="2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Data Platform MVP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4C0CA9-465F-49D1-ACE3-264D3166B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EBC2F0C-4034-4546-BF16-A91A6E4F1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405" y="1582474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9D3B2A8-5757-4D2E-97DA-25A9A5038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  <p:sp>
        <p:nvSpPr>
          <p:cNvPr id="271" name="Google Shape;271;p32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QUANDO USAR O SSRS?</a:t>
            </a:r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353250" y="1378500"/>
            <a:ext cx="114855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Empresa já possui licença do SQL Server ou não quer ter custo mensal com Power BI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Relatórios disponíveis na Intranet, utilizando a identidade visual da empresa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Necessidade de um relatório carregar outro relatório de acordo com algum parâmetros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Necessidade de usuários leigos em exportar os dados para outros formatos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Necessidade de personalizar tabelas e elementos onde o Power BI não atende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O relatório precisa ser impresso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Relatórios que possuem muitos dados e muitos filtros visuais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O relatório precisa ser disponibilizado por e-mail ou numa pasta da rede automaticamente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O usuário que está executando o relatório precisa ser identificado ou o relatório reage a cada usuário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Você precisa controlar os acessos e a parte de segurança dos relatórios pelo Active </a:t>
            </a:r>
            <a:r>
              <a:rPr lang="pt-BR" sz="1800" dirty="0" err="1"/>
              <a:t>Directory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Os acessos aos relatórios precisam ser </a:t>
            </a:r>
            <a:r>
              <a:rPr lang="pt-BR" sz="1800" dirty="0" err="1"/>
              <a:t>logados</a:t>
            </a:r>
            <a:r>
              <a:rPr lang="pt-BR" sz="1800" dirty="0"/>
              <a:t> e auditados</a:t>
            </a:r>
            <a:endParaRPr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QUANDO USAR O POWER BI?</a:t>
            </a:r>
            <a:endParaRPr/>
          </a:p>
        </p:txBody>
      </p:sp>
      <p:sp>
        <p:nvSpPr>
          <p:cNvPr id="278" name="Google Shape;278;p33"/>
          <p:cNvSpPr txBox="1"/>
          <p:nvPr/>
        </p:nvSpPr>
        <p:spPr>
          <a:xfrm>
            <a:off x="353250" y="1174311"/>
            <a:ext cx="114855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Empresa não possui licença do SQL Server OU não quer pagar ferramenta de BI (Power BI </a:t>
            </a:r>
            <a:r>
              <a:rPr lang="pt-BR" sz="1800" dirty="0" err="1"/>
              <a:t>Free</a:t>
            </a:r>
            <a:r>
              <a:rPr lang="pt-BR" sz="1800" dirty="0"/>
              <a:t>)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Infraestrutura da empresa é toda baseada em cloud (ou tem interesse em iniciar o BI no Cloud)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Gráficos devem ser visualmente bonitos e agradáveis ou não existem no SSRS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Fontes de dados não estruturados (Excel, CSV, XML, </a:t>
            </a:r>
            <a:r>
              <a:rPr lang="pt-BR" sz="1800" dirty="0" err="1"/>
              <a:t>etc</a:t>
            </a:r>
            <a:r>
              <a:rPr lang="pt-BR" sz="1800" dirty="0"/>
              <a:t>)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Usuários da ferramenta não são de TI - Baixíssima curva de aprendizagem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Relatórios precisam ser embutidos em </a:t>
            </a:r>
            <a:r>
              <a:rPr lang="pt-BR" sz="1800" dirty="0" err="1"/>
              <a:t>webapps</a:t>
            </a:r>
            <a:r>
              <a:rPr lang="pt-BR" sz="1800" dirty="0"/>
              <a:t> ou sites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As informações precisam ser distribuídas em várias abas para agregar diferentes visões do mesmo fato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Os relatórios precisam ser visualizados em celulares, tablets e telas com diferentes resoluções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Usuários querem interagir com os gráficos, podendo filtrar cada visual, a página ou o </a:t>
            </a:r>
            <a:r>
              <a:rPr lang="pt-BR" sz="1800" dirty="0" err="1"/>
              <a:t>report</a:t>
            </a:r>
            <a:r>
              <a:rPr lang="pt-BR" sz="1800" dirty="0"/>
              <a:t>, </a:t>
            </a:r>
            <a:r>
              <a:rPr lang="pt-BR" sz="1800" dirty="0" err="1"/>
              <a:t>drill-up</a:t>
            </a:r>
            <a:r>
              <a:rPr lang="pt-BR" sz="1800" dirty="0"/>
              <a:t>/</a:t>
            </a:r>
            <a:r>
              <a:rPr lang="pt-BR" sz="1800" dirty="0" err="1"/>
              <a:t>down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Usuários precisam transformar dados e criar medidas, novas colunas, etc. - DAX e M</a:t>
            </a:r>
            <a:endParaRPr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74981-C74B-4B1B-AD19-735E55337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QUANDO USAR O POWER BI?</a:t>
            </a:r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353250" y="1378500"/>
            <a:ext cx="114855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precisam analisar dados em tempo real - Live streaming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precisam criar dashboards com insights de vários outros relatórios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querem fazer perguntas e retornar quais relatórios respondem essas perguntas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desejam utilizar scripts R e Python nos seus relatórios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precisam utilizar mapas, dados geoespaciais e ArcGis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Usuários podem criar gráficos estatísticos para análise do modelo (como desvio padrão)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devem ser filtrados de acordo com perfis de acesso, de forma fácil e intuitiva (RLS)</a:t>
            </a:r>
            <a:endParaRPr sz="18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FBE6C6-B595-452D-83D1-09A65770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E SE FOSSE POSSÍVEL JUNTAR AS 2?</a:t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275" y="2652375"/>
            <a:ext cx="4130501" cy="17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874" y="2701699"/>
            <a:ext cx="4932774" cy="16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5250875" y="2701700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129941-00C9-48E7-9469-62152DA7E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POWER BI REPORT SERVER</a:t>
            </a: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5250875" y="2701700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00" y="1655761"/>
            <a:ext cx="5225425" cy="381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175" y="1599336"/>
            <a:ext cx="5225425" cy="392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POWER BI REPORT SERVER</a:t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353250" y="1378500"/>
            <a:ext cx="114855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Todos os recursos do Reporting Services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 mais: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Possibilidade de visualizar relatórios criados no Power BI Desktop (versão RS) no browser e no app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Relatórios do Power BI na intranet, usando identidade visual da empresa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Dispensa necessidade de licenças do PBI Pro (Requer SQL Server Enterprise + SA ou PBI Premium)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Segurança dos relatórios do Power BI utilizando Active Directory + Controle de acesso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dos relatórios atualizados automaticamente utilizando cache, quantas vezes forem necessárias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Um único portal, com relatórios do SSRS, Power BI e Mobile Report Publisher (Datazen)</a:t>
            </a:r>
            <a:endParaRPr sz="18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C9E271-253A-45EE-9D1E-FC00B22E9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59575" y="392704"/>
            <a:ext cx="10539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 b="1" dirty="0">
                <a:solidFill>
                  <a:schemeClr val="bg1"/>
                </a:solidFill>
              </a:rPr>
              <a:t>Power BI </a:t>
            </a:r>
            <a:r>
              <a:rPr lang="pt-BR" sz="5400" b="1" dirty="0" err="1">
                <a:solidFill>
                  <a:schemeClr val="bg1"/>
                </a:solidFill>
              </a:rPr>
              <a:t>vs</a:t>
            </a:r>
            <a:r>
              <a:rPr lang="pt-BR" sz="5400" b="1" dirty="0">
                <a:solidFill>
                  <a:schemeClr val="bg1"/>
                </a:solidFill>
              </a:rPr>
              <a:t> </a:t>
            </a:r>
            <a:r>
              <a:rPr lang="pt-BR" sz="5400" b="1" dirty="0" err="1">
                <a:solidFill>
                  <a:schemeClr val="bg1"/>
                </a:solidFill>
              </a:rPr>
              <a:t>Reporting</a:t>
            </a:r>
            <a:r>
              <a:rPr lang="pt-BR" sz="5400" b="1" dirty="0">
                <a:solidFill>
                  <a:schemeClr val="bg1"/>
                </a:solidFill>
              </a:rPr>
              <a:t> Services: Quem é melhor?</a:t>
            </a:r>
            <a:endParaRPr sz="5400" b="0" i="0" u="none" strike="noStrike" cap="none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524000" y="5546126"/>
            <a:ext cx="9144000" cy="11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lang="pt-BR" sz="3330" b="0" i="0" u="none" strike="noStrike" cap="none" dirty="0">
                <a:solidFill>
                  <a:schemeClr val="bg1"/>
                </a:solidFill>
                <a:sym typeface="Calibri"/>
              </a:rPr>
              <a:t>Dirceu Resende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Microsoft Data Platform </a:t>
            </a:r>
            <a:r>
              <a:rPr lang="pt-BR" sz="1850" dirty="0">
                <a:solidFill>
                  <a:schemeClr val="bg1"/>
                </a:solidFill>
              </a:rPr>
              <a:t>MVP</a:t>
            </a:r>
            <a:r>
              <a:rPr lang="pt-BR" sz="185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| MCSE Data Management &amp; </a:t>
            </a:r>
            <a:r>
              <a:rPr lang="pt-BR" sz="185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sz="18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pt-BR" sz="1850" b="0" i="0" u="none" strike="noStrike" cap="none" dirty="0">
                <a:solidFill>
                  <a:schemeClr val="bg1"/>
                </a:solidFill>
                <a:sym typeface="Calibri"/>
              </a:rPr>
              <a:t>https://www.dirceuresende.com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EACB62-4FA0-4899-926B-E35A7266E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917" y="4628540"/>
            <a:ext cx="2048493" cy="20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1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9" cy="8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97" cy="85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EXPECTATIVA DOS USUÁRIOS</a:t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75" y="1420300"/>
            <a:ext cx="2786599" cy="1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5252" y="1420302"/>
            <a:ext cx="3521174" cy="1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233825" y="2937175"/>
            <a:ext cx="5751300" cy="26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Visualização de gráficos, tabelas e KPI’s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Filtros dinâmicos para interação com os dados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acessíveis na intranet e internet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atualizados automaticamente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Facilidade na criação de relatórios, sem exigir conhecimento em programação</a:t>
            </a:r>
            <a:endParaRPr sz="1800"/>
          </a:p>
        </p:txBody>
      </p:sp>
      <p:sp>
        <p:nvSpPr>
          <p:cNvPr id="121" name="Google Shape;121;p15"/>
          <p:cNvSpPr txBox="1"/>
          <p:nvPr/>
        </p:nvSpPr>
        <p:spPr>
          <a:xfrm>
            <a:off x="6195200" y="2937175"/>
            <a:ext cx="5913600" cy="26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Visualização de gráficos, tabelas e KPI’s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Filtros dinâmicos para interação com os dados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acessíveis na intranet e internet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Dados atualizados automaticamente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Facilidade na criação de relatórios, sem exigir conhecimento em programação</a:t>
            </a:r>
            <a:endParaRPr sz="1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C40020-79C0-4255-A14A-2A2F2DBF2D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FERRAMENTAS RIVAIS ?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275" y="2652375"/>
            <a:ext cx="4130501" cy="17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7874" y="2701699"/>
            <a:ext cx="4932774" cy="16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5250875" y="2701700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X</a:t>
            </a:r>
            <a:endParaRPr sz="4800" b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406D46-ADFC-40C0-856C-21C595A6C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FERRAMENTAS COMPLEMENTARES!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50" y="2063375"/>
            <a:ext cx="2555225" cy="1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875" y="2128737"/>
            <a:ext cx="2849150" cy="9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3032550" y="1832488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054" y="4251031"/>
            <a:ext cx="2860822" cy="9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1050400" y="2930488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5875" y="4252251"/>
            <a:ext cx="2859143" cy="9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4719250" y="2930488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sp>
        <p:nvSpPr>
          <p:cNvPr id="144" name="Google Shape;144;p17"/>
          <p:cNvSpPr txBox="1"/>
          <p:nvPr/>
        </p:nvSpPr>
        <p:spPr>
          <a:xfrm>
            <a:off x="3032550" y="3954775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sp>
        <p:nvSpPr>
          <p:cNvPr id="145" name="Google Shape;145;p17"/>
          <p:cNvSpPr txBox="1"/>
          <p:nvPr/>
        </p:nvSpPr>
        <p:spPr>
          <a:xfrm>
            <a:off x="6710750" y="2872763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=</a:t>
            </a:r>
            <a:endParaRPr sz="4800" b="1"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4423" y="3169011"/>
            <a:ext cx="3440555" cy="9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36A3F16-1866-4682-8AEA-3D649F2D08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E OS CONCORRENTES ?</a:t>
            </a:r>
            <a:endParaRPr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050" y="1851335"/>
            <a:ext cx="3273424" cy="14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50" y="4340237"/>
            <a:ext cx="3273425" cy="1126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3732150" y="1776635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X</a:t>
            </a:r>
            <a:endParaRPr sz="4800" b="1"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050" y="1943085"/>
            <a:ext cx="2078324" cy="12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7600100" y="1776635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X</a:t>
            </a:r>
            <a:endParaRPr sz="4800" b="1"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0400" y="1826398"/>
            <a:ext cx="2540825" cy="14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3975" y="4356413"/>
            <a:ext cx="2221275" cy="1094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3732150" y="4062635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X</a:t>
            </a:r>
            <a:endParaRPr sz="4800" b="1"/>
          </a:p>
        </p:txBody>
      </p:sp>
      <p:sp>
        <p:nvSpPr>
          <p:cNvPr id="161" name="Google Shape;161;p18"/>
          <p:cNvSpPr txBox="1"/>
          <p:nvPr/>
        </p:nvSpPr>
        <p:spPr>
          <a:xfrm>
            <a:off x="1268313" y="3037010"/>
            <a:ext cx="14109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/>
              <a:t>+</a:t>
            </a:r>
            <a:endParaRPr sz="4800" b="1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A325878-C95F-4E9D-86A4-3A02B09B06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200">
                <a:solidFill>
                  <a:srgbClr val="1567B8"/>
                </a:solidFill>
              </a:rPr>
              <a:t>COMO O MERCADO VÊ O MICROSOFT BI?</a:t>
            </a:r>
            <a:endParaRPr sz="5200"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795" y="1413486"/>
            <a:ext cx="5078410" cy="5299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 rot="4208209">
            <a:off x="7431072" y="2426080"/>
            <a:ext cx="563313" cy="2769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25" y="5847377"/>
            <a:ext cx="2221276" cy="827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PONTOS FORTES</a:t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75" y="1420300"/>
            <a:ext cx="2786599" cy="1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5252" y="1420302"/>
            <a:ext cx="3521174" cy="1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233825" y="2598345"/>
            <a:ext cx="5751300" cy="3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Gráficos interativos e bonitos</a:t>
            </a:r>
            <a:endParaRPr sz="1800" dirty="0"/>
          </a:p>
          <a:p>
            <a:pPr marL="457200" lvl="0" indent="-34290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Filtros dinâmicos automaticamente</a:t>
            </a:r>
            <a:endParaRPr sz="1800" dirty="0"/>
          </a:p>
          <a:p>
            <a:pPr marL="457200" lvl="0" indent="-34290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Diversas fontes de dados</a:t>
            </a:r>
            <a:endParaRPr sz="1800" dirty="0"/>
          </a:p>
          <a:p>
            <a:pPr marL="457200" lvl="0" indent="-34290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Loja de componentes visuais</a:t>
            </a:r>
            <a:endParaRPr sz="1800" dirty="0"/>
          </a:p>
          <a:p>
            <a:pPr marL="457200" lvl="0" indent="-34290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Atualizações mensais</a:t>
            </a:r>
            <a:endParaRPr sz="1800" dirty="0"/>
          </a:p>
          <a:p>
            <a:pPr marL="457200" lvl="0" indent="-34290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Aplicativo mobile</a:t>
            </a:r>
            <a:endParaRPr sz="1800" dirty="0"/>
          </a:p>
          <a:p>
            <a:pPr marL="457200" lvl="0" indent="-34290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Power BI Service</a:t>
            </a:r>
            <a:endParaRPr sz="1800" dirty="0"/>
          </a:p>
          <a:p>
            <a:pPr marL="457200" lvl="0" indent="-34290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Possui versão </a:t>
            </a:r>
            <a:r>
              <a:rPr lang="pt-BR" sz="1800" i="1" dirty="0"/>
              <a:t>cloud</a:t>
            </a:r>
            <a:r>
              <a:rPr lang="pt-BR" sz="1800" dirty="0"/>
              <a:t> e </a:t>
            </a:r>
            <a:r>
              <a:rPr lang="pt-BR" sz="1800" i="1" dirty="0" err="1"/>
              <a:t>on-premise</a:t>
            </a:r>
            <a:r>
              <a:rPr lang="pt-BR" sz="1800" dirty="0"/>
              <a:t>*</a:t>
            </a:r>
            <a:endParaRPr sz="1800" dirty="0"/>
          </a:p>
        </p:txBody>
      </p:sp>
      <p:sp>
        <p:nvSpPr>
          <p:cNvPr id="179" name="Google Shape;179;p20"/>
          <p:cNvSpPr txBox="1"/>
          <p:nvPr/>
        </p:nvSpPr>
        <p:spPr>
          <a:xfrm>
            <a:off x="6195200" y="2708575"/>
            <a:ext cx="5913600" cy="30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Consultas dinâmicas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Alto nível de personalização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Controle visual programável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Compartilhamento automático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Exportação para PDF, Excel, CSV, etc.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Interação entre relatórios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Controle de permissão simples, utilizando AD</a:t>
            </a:r>
            <a:endParaRPr sz="1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75C0E07-7578-43EF-BA6F-A9D561C3A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604" y="5263405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ctrTitle"/>
          </p:nvPr>
        </p:nvSpPr>
        <p:spPr>
          <a:xfrm>
            <a:off x="233825" y="403786"/>
            <a:ext cx="116055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67B8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1567B8"/>
                </a:solidFill>
              </a:rPr>
              <a:t>PONTOS FRACOS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75" y="1420300"/>
            <a:ext cx="2786599" cy="1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5252" y="1420302"/>
            <a:ext cx="3521174" cy="1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233825" y="2708575"/>
            <a:ext cx="5751300" cy="3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Licenciamento pago por mês*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Dados precisam ser carregados para o PBIX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 err="1"/>
              <a:t>DirectQuery</a:t>
            </a:r>
            <a:r>
              <a:rPr lang="pt-BR" sz="1800" dirty="0"/>
              <a:t> limitado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Versão mobile dos relatórios precisa melhorar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Tabelas pouco personalizáveis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Falta de opção para controlar propriedades de componentes baseado em expressões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Falta de conexão com outros relatórios</a:t>
            </a:r>
            <a:endParaRPr sz="1800" dirty="0"/>
          </a:p>
        </p:txBody>
      </p:sp>
      <p:sp>
        <p:nvSpPr>
          <p:cNvPr id="188" name="Google Shape;188;p21"/>
          <p:cNvSpPr txBox="1"/>
          <p:nvPr/>
        </p:nvSpPr>
        <p:spPr>
          <a:xfrm>
            <a:off x="6195200" y="2708575"/>
            <a:ext cx="5913600" cy="3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Licença atrelada ao SQL Server: Se você não tem, vai precisar comprar para usar o SSRS*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Relatórios apenas no browser, não responsivos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Poucas atualizações e novidades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Não é tão intuitivo quanto o Power BI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Gráficos visualmente não tão agradáveis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Funciona apenas no </a:t>
            </a:r>
            <a:r>
              <a:rPr lang="pt-BR" sz="1800" dirty="0" err="1"/>
              <a:t>on-premise</a:t>
            </a:r>
            <a:r>
              <a:rPr lang="pt-BR" sz="1800" dirty="0"/>
              <a:t>*</a:t>
            </a:r>
            <a:endParaRPr sz="1800" dirty="0"/>
          </a:p>
          <a:p>
            <a:pPr marL="457200" lvl="0" indent="-342900" algn="l" rtl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Fonte de dados restritas a ferramentas corporativas</a:t>
            </a:r>
            <a:endParaRPr sz="1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1BEB9A-FA16-4C14-9299-F77CDD5EC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763" y="5218988"/>
            <a:ext cx="2342799" cy="1995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886</Words>
  <Application>Microsoft Office PowerPoint</Application>
  <PresentationFormat>Widescreen</PresentationFormat>
  <Paragraphs>135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Calibri</vt:lpstr>
      <vt:lpstr>Tema do Office</vt:lpstr>
      <vt:lpstr>Power BI vs Reporting Services: Quem é melhor?</vt:lpstr>
      <vt:lpstr>SELECT @@VERSION</vt:lpstr>
      <vt:lpstr>EXPECTATIVA DOS USUÁRIOS</vt:lpstr>
      <vt:lpstr>FERRAMENTAS RIVAIS ?</vt:lpstr>
      <vt:lpstr>FERRAMENTAS COMPLEMENTARES!</vt:lpstr>
      <vt:lpstr>E OS CONCORRENTES ?</vt:lpstr>
      <vt:lpstr>COMO O MERCADO VÊ O MICROSOFT BI?</vt:lpstr>
      <vt:lpstr>PONTOS FORTES</vt:lpstr>
      <vt:lpstr>PONTOS FRACOS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DIFERENÇAS NO DETALHE</vt:lpstr>
      <vt:lpstr>QUANDO USAR O SSRS?</vt:lpstr>
      <vt:lpstr>QUANDO USAR O POWER BI?</vt:lpstr>
      <vt:lpstr>QUANDO USAR O POWER BI?</vt:lpstr>
      <vt:lpstr>E SE FOSSE POSSÍVEL JUNTAR AS 2?</vt:lpstr>
      <vt:lpstr>POWER BI REPORT SERVER</vt:lpstr>
      <vt:lpstr>POWER BI REPORT SERVER</vt:lpstr>
      <vt:lpstr>Power BI vs Reporting Services: Quem é melhor?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vs Reporting Services: Quem é melhor?</dc:title>
  <cp:lastModifiedBy>Dirceu Resende</cp:lastModifiedBy>
  <cp:revision>5</cp:revision>
  <dcterms:modified xsi:type="dcterms:W3CDTF">2018-10-20T19:51:26Z</dcterms:modified>
</cp:coreProperties>
</file>